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801600" cy="9601200" type="A3"/>
  <p:notesSz cx="6669088" cy="9753600"/>
  <p:defaultTextStyle>
    <a:defPPr>
      <a:defRPr lang="it-IT"/>
    </a:defPPr>
    <a:lvl1pPr marL="0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03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006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009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013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016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019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022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025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>
      <p:cViewPr varScale="1">
        <p:scale>
          <a:sx n="75" d="100"/>
          <a:sy n="75" d="100"/>
        </p:scale>
        <p:origin x="1770" y="78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DDE81-768A-467E-A6B3-04FE03CCE71F}" type="datetimeFigureOut">
              <a:rPr lang="it-IT" smtClean="0"/>
              <a:pPr/>
              <a:t>14/12/2022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B93B1-4B09-4DD0-9DBB-2FC51497052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03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006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009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013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016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019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022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025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B93B1-4B09-4DD0-9DBB-2FC51497052D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60120" y="2982601"/>
            <a:ext cx="10881360" cy="205803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9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9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9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59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98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38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7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18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2F4B-B44F-4B69-9F9B-AFD61AD17659}" type="datetimeFigureOut">
              <a:rPr lang="it-IT" smtClean="0"/>
              <a:pPr/>
              <a:t>14/12/2022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DD729-E292-4B6D-8276-B3AC4CB81A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2F4B-B44F-4B69-9F9B-AFD61AD17659}" type="datetimeFigureOut">
              <a:rPr lang="it-IT" smtClean="0"/>
              <a:pPr/>
              <a:t>14/12/2022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DD729-E292-4B6D-8276-B3AC4CB81A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12994965" y="537845"/>
            <a:ext cx="4031615" cy="1147032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2F4B-B44F-4B69-9F9B-AFD61AD17659}" type="datetimeFigureOut">
              <a:rPr lang="it-IT" smtClean="0"/>
              <a:pPr/>
              <a:t>14/12/2022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DD729-E292-4B6D-8276-B3AC4CB81A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2F4B-B44F-4B69-9F9B-AFD61AD17659}" type="datetimeFigureOut">
              <a:rPr lang="it-IT" smtClean="0"/>
              <a:pPr/>
              <a:t>14/12/2022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DD729-E292-4B6D-8276-B3AC4CB81A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11238" y="6169666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3977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7954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193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590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988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3863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7841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181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2F4B-B44F-4B69-9F9B-AFD61AD17659}" type="datetimeFigureOut">
              <a:rPr lang="it-IT" smtClean="0"/>
              <a:pPr/>
              <a:t>14/12/2022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DD729-E292-4B6D-8276-B3AC4CB81A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95670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2F4B-B44F-4B69-9F9B-AFD61AD17659}" type="datetimeFigureOut">
              <a:rPr lang="it-IT" smtClean="0"/>
              <a:pPr/>
              <a:t>14/12/2022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DD729-E292-4B6D-8276-B3AC4CB81A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39772" indent="0">
              <a:buNone/>
              <a:defRPr sz="2800" b="1"/>
            </a:lvl2pPr>
            <a:lvl3pPr marL="1279544" indent="0">
              <a:buNone/>
              <a:defRPr sz="2500" b="1"/>
            </a:lvl3pPr>
            <a:lvl4pPr marL="1919316" indent="0">
              <a:buNone/>
              <a:defRPr sz="2200" b="1"/>
            </a:lvl4pPr>
            <a:lvl5pPr marL="2559089" indent="0">
              <a:buNone/>
              <a:defRPr sz="2200" b="1"/>
            </a:lvl5pPr>
            <a:lvl6pPr marL="3198861" indent="0">
              <a:buNone/>
              <a:defRPr sz="2200" b="1"/>
            </a:lvl6pPr>
            <a:lvl7pPr marL="3838638" indent="0">
              <a:buNone/>
              <a:defRPr sz="2200" b="1"/>
            </a:lvl7pPr>
            <a:lvl8pPr marL="4478410" indent="0">
              <a:buNone/>
              <a:defRPr sz="2200" b="1"/>
            </a:lvl8pPr>
            <a:lvl9pPr marL="5118182" indent="0">
              <a:buNone/>
              <a:defRPr sz="2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503041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39772" indent="0">
              <a:buNone/>
              <a:defRPr sz="2800" b="1"/>
            </a:lvl2pPr>
            <a:lvl3pPr marL="1279544" indent="0">
              <a:buNone/>
              <a:defRPr sz="2500" b="1"/>
            </a:lvl3pPr>
            <a:lvl4pPr marL="1919316" indent="0">
              <a:buNone/>
              <a:defRPr sz="2200" b="1"/>
            </a:lvl4pPr>
            <a:lvl5pPr marL="2559089" indent="0">
              <a:buNone/>
              <a:defRPr sz="2200" b="1"/>
            </a:lvl5pPr>
            <a:lvl6pPr marL="3198861" indent="0">
              <a:buNone/>
              <a:defRPr sz="2200" b="1"/>
            </a:lvl6pPr>
            <a:lvl7pPr marL="3838638" indent="0">
              <a:buNone/>
              <a:defRPr sz="2200" b="1"/>
            </a:lvl7pPr>
            <a:lvl8pPr marL="4478410" indent="0">
              <a:buNone/>
              <a:defRPr sz="2200" b="1"/>
            </a:lvl8pPr>
            <a:lvl9pPr marL="5118182" indent="0">
              <a:buNone/>
              <a:defRPr sz="2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503041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2F4B-B44F-4B69-9F9B-AFD61AD17659}" type="datetimeFigureOut">
              <a:rPr lang="it-IT" smtClean="0"/>
              <a:pPr/>
              <a:t>14/12/2022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DD729-E292-4B6D-8276-B3AC4CB81A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2F4B-B44F-4B69-9F9B-AFD61AD17659}" type="datetimeFigureOut">
              <a:rPr lang="it-IT" smtClean="0"/>
              <a:pPr/>
              <a:t>14/12/2022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DD729-E292-4B6D-8276-B3AC4CB81A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2F4B-B44F-4B69-9F9B-AFD61AD17659}" type="datetimeFigureOut">
              <a:rPr lang="it-IT" smtClean="0"/>
              <a:pPr/>
              <a:t>14/12/2022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DD729-E292-4B6D-8276-B3AC4CB81A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39772" indent="0">
              <a:buNone/>
              <a:defRPr sz="1700"/>
            </a:lvl2pPr>
            <a:lvl3pPr marL="1279544" indent="0">
              <a:buNone/>
              <a:defRPr sz="1400"/>
            </a:lvl3pPr>
            <a:lvl4pPr marL="1919316" indent="0">
              <a:buNone/>
              <a:defRPr sz="1300"/>
            </a:lvl4pPr>
            <a:lvl5pPr marL="2559089" indent="0">
              <a:buNone/>
              <a:defRPr sz="1300"/>
            </a:lvl5pPr>
            <a:lvl6pPr marL="3198861" indent="0">
              <a:buNone/>
              <a:defRPr sz="1300"/>
            </a:lvl6pPr>
            <a:lvl7pPr marL="3838638" indent="0">
              <a:buNone/>
              <a:defRPr sz="1300"/>
            </a:lvl7pPr>
            <a:lvl8pPr marL="4478410" indent="0">
              <a:buNone/>
              <a:defRPr sz="1300"/>
            </a:lvl8pPr>
            <a:lvl9pPr marL="5118182" indent="0">
              <a:buNone/>
              <a:defRPr sz="13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2F4B-B44F-4B69-9F9B-AFD61AD17659}" type="datetimeFigureOut">
              <a:rPr lang="it-IT" smtClean="0"/>
              <a:pPr/>
              <a:t>14/12/2022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DD729-E292-4B6D-8276-B3AC4CB81A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39772" indent="0">
              <a:buNone/>
              <a:defRPr sz="3900"/>
            </a:lvl2pPr>
            <a:lvl3pPr marL="1279544" indent="0">
              <a:buNone/>
              <a:defRPr sz="3400"/>
            </a:lvl3pPr>
            <a:lvl4pPr marL="1919316" indent="0">
              <a:buNone/>
              <a:defRPr sz="2800"/>
            </a:lvl4pPr>
            <a:lvl5pPr marL="2559089" indent="0">
              <a:buNone/>
              <a:defRPr sz="2800"/>
            </a:lvl5pPr>
            <a:lvl6pPr marL="3198861" indent="0">
              <a:buNone/>
              <a:defRPr sz="2800"/>
            </a:lvl6pPr>
            <a:lvl7pPr marL="3838638" indent="0">
              <a:buNone/>
              <a:defRPr sz="2800"/>
            </a:lvl7pPr>
            <a:lvl8pPr marL="4478410" indent="0">
              <a:buNone/>
              <a:defRPr sz="2800"/>
            </a:lvl8pPr>
            <a:lvl9pPr marL="5118182" indent="0">
              <a:buNone/>
              <a:defRPr sz="28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39772" indent="0">
              <a:buNone/>
              <a:defRPr sz="1700"/>
            </a:lvl2pPr>
            <a:lvl3pPr marL="1279544" indent="0">
              <a:buNone/>
              <a:defRPr sz="1400"/>
            </a:lvl3pPr>
            <a:lvl4pPr marL="1919316" indent="0">
              <a:buNone/>
              <a:defRPr sz="1300"/>
            </a:lvl4pPr>
            <a:lvl5pPr marL="2559089" indent="0">
              <a:buNone/>
              <a:defRPr sz="1300"/>
            </a:lvl5pPr>
            <a:lvl6pPr marL="3198861" indent="0">
              <a:buNone/>
              <a:defRPr sz="1300"/>
            </a:lvl6pPr>
            <a:lvl7pPr marL="3838638" indent="0">
              <a:buNone/>
              <a:defRPr sz="1300"/>
            </a:lvl7pPr>
            <a:lvl8pPr marL="4478410" indent="0">
              <a:buNone/>
              <a:defRPr sz="1300"/>
            </a:lvl8pPr>
            <a:lvl9pPr marL="5118182" indent="0">
              <a:buNone/>
              <a:defRPr sz="13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2F4B-B44F-4B69-9F9B-AFD61AD17659}" type="datetimeFigureOut">
              <a:rPr lang="it-IT" smtClean="0"/>
              <a:pPr/>
              <a:t>14/12/2022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DD729-E292-4B6D-8276-B3AC4CB81A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7954" tIns="63980" rIns="127954" bIns="6398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7954" tIns="63980" rIns="127954" bIns="6398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40080" y="8898896"/>
            <a:ext cx="2987040" cy="511175"/>
          </a:xfrm>
          <a:prstGeom prst="rect">
            <a:avLst/>
          </a:prstGeom>
        </p:spPr>
        <p:txBody>
          <a:bodyPr vert="horz" lIns="127954" tIns="63980" rIns="127954" bIns="63980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82F4B-B44F-4B69-9F9B-AFD61AD17659}" type="datetimeFigureOut">
              <a:rPr lang="it-IT" smtClean="0"/>
              <a:pPr/>
              <a:t>14/12/2022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373880" y="8898896"/>
            <a:ext cx="4053840" cy="511175"/>
          </a:xfrm>
          <a:prstGeom prst="rect">
            <a:avLst/>
          </a:prstGeom>
        </p:spPr>
        <p:txBody>
          <a:bodyPr vert="horz" lIns="127954" tIns="63980" rIns="127954" bIns="63980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174480" y="8898896"/>
            <a:ext cx="2987040" cy="511175"/>
          </a:xfrm>
          <a:prstGeom prst="rect">
            <a:avLst/>
          </a:prstGeom>
        </p:spPr>
        <p:txBody>
          <a:bodyPr vert="horz" lIns="127954" tIns="63980" rIns="127954" bIns="63980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DD729-E292-4B6D-8276-B3AC4CB81A0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279544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830" indent="-479830" algn="l" defTabSz="1279544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632" indent="-399855" algn="l" defTabSz="1279544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99433" indent="-319886" algn="l" defTabSz="127954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205" indent="-319886" algn="l" defTabSz="127954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8977" indent="-319886" algn="l" defTabSz="1279544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18750" indent="-319886" algn="l" defTabSz="1279544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8522" indent="-319886" algn="l" defTabSz="1279544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8296" indent="-319886" algn="l" defTabSz="1279544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8070" indent="-319886" algn="l" defTabSz="1279544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27954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72" algn="l" defTabSz="127954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544" algn="l" defTabSz="127954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316" algn="l" defTabSz="127954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089" algn="l" defTabSz="127954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8861" algn="l" defTabSz="127954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8638" algn="l" defTabSz="127954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8410" algn="l" defTabSz="127954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8182" algn="l" defTabSz="127954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60120" y="364907"/>
            <a:ext cx="10881360" cy="806490"/>
          </a:xfrm>
        </p:spPr>
        <p:txBody>
          <a:bodyPr>
            <a:normAutofit/>
          </a:bodyPr>
          <a:lstStyle/>
          <a:p>
            <a:r>
              <a:rPr lang="it-IT" sz="2000" dirty="0"/>
              <a:t>ORGANIGRAMMA COMUNE </a:t>
            </a:r>
            <a:r>
              <a:rPr lang="it-IT" sz="2000" dirty="0" err="1"/>
              <a:t>DI</a:t>
            </a:r>
            <a:r>
              <a:rPr lang="it-IT" sz="2000" dirty="0"/>
              <a:t> MONTEVARCHI</a:t>
            </a:r>
            <a:br>
              <a:rPr lang="it-IT" sz="2000" dirty="0"/>
            </a:br>
            <a:endParaRPr lang="it-IT" sz="2000" dirty="0"/>
          </a:p>
        </p:txBody>
      </p:sp>
      <p:sp>
        <p:nvSpPr>
          <p:cNvPr id="4" name="Rettangolo 3"/>
          <p:cNvSpPr/>
          <p:nvPr/>
        </p:nvSpPr>
        <p:spPr>
          <a:xfrm>
            <a:off x="5090254" y="984176"/>
            <a:ext cx="2691517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it-IT" sz="2000" dirty="0"/>
              <a:t>SINDACO</a:t>
            </a:r>
          </a:p>
        </p:txBody>
      </p:sp>
      <p:sp>
        <p:nvSpPr>
          <p:cNvPr id="5" name="Rettangolo 4"/>
          <p:cNvSpPr/>
          <p:nvPr/>
        </p:nvSpPr>
        <p:spPr>
          <a:xfrm>
            <a:off x="2166730" y="984177"/>
            <a:ext cx="272190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it-IT" sz="2000" dirty="0"/>
              <a:t>CONSIGLIO COMUNALE</a:t>
            </a:r>
          </a:p>
        </p:txBody>
      </p:sp>
      <p:sp>
        <p:nvSpPr>
          <p:cNvPr id="6" name="Rettangolo 5"/>
          <p:cNvSpPr/>
          <p:nvPr/>
        </p:nvSpPr>
        <p:spPr>
          <a:xfrm>
            <a:off x="8114590" y="984177"/>
            <a:ext cx="231865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it-IT" sz="2000" dirty="0"/>
              <a:t>GIUNTA COMUNALE</a:t>
            </a:r>
          </a:p>
        </p:txBody>
      </p:sp>
      <p:sp>
        <p:nvSpPr>
          <p:cNvPr id="7" name="Rettangolo 6"/>
          <p:cNvSpPr/>
          <p:nvPr/>
        </p:nvSpPr>
        <p:spPr>
          <a:xfrm>
            <a:off x="5536704" y="2208314"/>
            <a:ext cx="1656185" cy="504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it-IT" sz="1500" b="1" dirty="0"/>
              <a:t>SEGRETARIO COMUNALE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9065096" y="2712368"/>
            <a:ext cx="2376264" cy="4176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it-IT" sz="1500" b="1" dirty="0">
                <a:latin typeface="+mj-lt"/>
              </a:rPr>
              <a:t>Ufficio Staff del Sindaco</a:t>
            </a:r>
          </a:p>
        </p:txBody>
      </p:sp>
      <p:cxnSp>
        <p:nvCxnSpPr>
          <p:cNvPr id="19" name="Connettore 2 18"/>
          <p:cNvCxnSpPr/>
          <p:nvPr/>
        </p:nvCxnSpPr>
        <p:spPr>
          <a:xfrm>
            <a:off x="7408912" y="1128192"/>
            <a:ext cx="1656185" cy="1656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tangolo 22"/>
          <p:cNvSpPr/>
          <p:nvPr/>
        </p:nvSpPr>
        <p:spPr>
          <a:xfrm>
            <a:off x="8993088" y="3288432"/>
            <a:ext cx="3096344" cy="6624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it-IT" sz="1500" b="1" dirty="0" err="1"/>
              <a:t>U.O.A.</a:t>
            </a:r>
            <a:r>
              <a:rPr lang="it-IT" sz="1500" b="1" dirty="0"/>
              <a:t> Corpo Associato di Polizia Municipale</a:t>
            </a:r>
          </a:p>
        </p:txBody>
      </p:sp>
      <p:cxnSp>
        <p:nvCxnSpPr>
          <p:cNvPr id="25" name="Connettore 2 24"/>
          <p:cNvCxnSpPr/>
          <p:nvPr/>
        </p:nvCxnSpPr>
        <p:spPr>
          <a:xfrm>
            <a:off x="6904856" y="1056184"/>
            <a:ext cx="2088232" cy="26066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e 27"/>
          <p:cNvSpPr/>
          <p:nvPr/>
        </p:nvSpPr>
        <p:spPr>
          <a:xfrm>
            <a:off x="11009311" y="1344216"/>
            <a:ext cx="1582594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it-IT" sz="1400" b="1" dirty="0">
                <a:latin typeface="+mj-lt"/>
              </a:rPr>
              <a:t>Conferenza dei Sindaci Servizi Associati fra Comuni</a:t>
            </a:r>
          </a:p>
        </p:txBody>
      </p:sp>
      <p:cxnSp>
        <p:nvCxnSpPr>
          <p:cNvPr id="39" name="Connettore 1 38"/>
          <p:cNvCxnSpPr/>
          <p:nvPr/>
        </p:nvCxnSpPr>
        <p:spPr>
          <a:xfrm>
            <a:off x="3664496" y="1632248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1 40"/>
          <p:cNvCxnSpPr/>
          <p:nvPr/>
        </p:nvCxnSpPr>
        <p:spPr>
          <a:xfrm>
            <a:off x="3664496" y="1776264"/>
            <a:ext cx="56166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1 42"/>
          <p:cNvCxnSpPr>
            <a:stCxn id="6" idx="2"/>
          </p:cNvCxnSpPr>
          <p:nvPr/>
        </p:nvCxnSpPr>
        <p:spPr>
          <a:xfrm>
            <a:off x="9273919" y="1560241"/>
            <a:ext cx="720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1 46"/>
          <p:cNvCxnSpPr/>
          <p:nvPr/>
        </p:nvCxnSpPr>
        <p:spPr>
          <a:xfrm flipV="1">
            <a:off x="6328792" y="1416224"/>
            <a:ext cx="0" cy="6480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/>
          <p:cNvCxnSpPr/>
          <p:nvPr/>
        </p:nvCxnSpPr>
        <p:spPr>
          <a:xfrm>
            <a:off x="6328792" y="1488233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ttangolo 80"/>
          <p:cNvSpPr/>
          <p:nvPr/>
        </p:nvSpPr>
        <p:spPr>
          <a:xfrm>
            <a:off x="712168" y="5808712"/>
            <a:ext cx="230425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it-IT" sz="1500" b="1" dirty="0"/>
              <a:t>1° Settore </a:t>
            </a:r>
          </a:p>
          <a:p>
            <a:pPr algn="ctr"/>
            <a:r>
              <a:rPr lang="it-IT" sz="1500" b="1" dirty="0"/>
              <a:t>Economico Finanziario</a:t>
            </a:r>
          </a:p>
        </p:txBody>
      </p:sp>
      <p:sp>
        <p:nvSpPr>
          <p:cNvPr id="82" name="Rettangolo 81"/>
          <p:cNvSpPr/>
          <p:nvPr/>
        </p:nvSpPr>
        <p:spPr>
          <a:xfrm>
            <a:off x="4021324" y="5739544"/>
            <a:ext cx="237626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it-IT" sz="1500" b="1" dirty="0">
                <a:latin typeface="+mj-lt"/>
              </a:rPr>
              <a:t>2° Settore </a:t>
            </a:r>
          </a:p>
          <a:p>
            <a:pPr algn="ctr"/>
            <a:r>
              <a:rPr lang="it-IT" sz="1500" b="1" dirty="0">
                <a:latin typeface="+mj-lt"/>
              </a:rPr>
              <a:t>Urbanistica - Edilizia</a:t>
            </a:r>
          </a:p>
        </p:txBody>
      </p:sp>
      <p:sp>
        <p:nvSpPr>
          <p:cNvPr id="86" name="Rettangolo 85"/>
          <p:cNvSpPr/>
          <p:nvPr/>
        </p:nvSpPr>
        <p:spPr>
          <a:xfrm>
            <a:off x="9266312" y="5783932"/>
            <a:ext cx="3111147" cy="1070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it-IT" sz="1500" b="1" dirty="0">
                <a:latin typeface="+mj-lt"/>
              </a:rPr>
              <a:t>4° Settore </a:t>
            </a:r>
          </a:p>
          <a:p>
            <a:pPr algn="ctr"/>
            <a:r>
              <a:rPr lang="it-IT" sz="1500" b="1" dirty="0">
                <a:latin typeface="+mj-lt"/>
              </a:rPr>
              <a:t>Affari generali – Attività culturali – Promozione del territorio – URP e comunicazione - funzioni di organizzazione e di governo dell’Ente</a:t>
            </a:r>
          </a:p>
        </p:txBody>
      </p:sp>
      <p:cxnSp>
        <p:nvCxnSpPr>
          <p:cNvPr id="88" name="Connettore 1 87"/>
          <p:cNvCxnSpPr>
            <a:stCxn id="7" idx="2"/>
          </p:cNvCxnSpPr>
          <p:nvPr/>
        </p:nvCxnSpPr>
        <p:spPr>
          <a:xfrm>
            <a:off x="6364797" y="2712369"/>
            <a:ext cx="36004" cy="28803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1 91"/>
          <p:cNvCxnSpPr/>
          <p:nvPr/>
        </p:nvCxnSpPr>
        <p:spPr>
          <a:xfrm flipH="1">
            <a:off x="2224336" y="5592688"/>
            <a:ext cx="41764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1 93"/>
          <p:cNvCxnSpPr/>
          <p:nvPr/>
        </p:nvCxnSpPr>
        <p:spPr>
          <a:xfrm>
            <a:off x="6400801" y="5592688"/>
            <a:ext cx="37444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1 95"/>
          <p:cNvCxnSpPr/>
          <p:nvPr/>
        </p:nvCxnSpPr>
        <p:spPr>
          <a:xfrm>
            <a:off x="5233864" y="562869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1 99"/>
          <p:cNvCxnSpPr/>
          <p:nvPr/>
        </p:nvCxnSpPr>
        <p:spPr>
          <a:xfrm>
            <a:off x="2224335" y="5592689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1 107"/>
          <p:cNvCxnSpPr>
            <a:cxnSpLocks/>
          </p:cNvCxnSpPr>
          <p:nvPr/>
        </p:nvCxnSpPr>
        <p:spPr>
          <a:xfrm>
            <a:off x="9353127" y="5592688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1 129"/>
          <p:cNvCxnSpPr/>
          <p:nvPr/>
        </p:nvCxnSpPr>
        <p:spPr>
          <a:xfrm flipV="1">
            <a:off x="11513368" y="6384776"/>
            <a:ext cx="288032" cy="41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ttangolo 41"/>
          <p:cNvSpPr/>
          <p:nvPr/>
        </p:nvSpPr>
        <p:spPr>
          <a:xfrm>
            <a:off x="97021" y="7445829"/>
            <a:ext cx="1083944" cy="20116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/>
              <a:t>Servizio Entrate tributarie  Fiscalità passiva Economato</a:t>
            </a:r>
          </a:p>
          <a:p>
            <a:pPr algn="ctr"/>
            <a:r>
              <a:rPr lang="it-IT" sz="1100" b="1" dirty="0"/>
              <a:t>Provveditorato</a:t>
            </a:r>
            <a:endParaRPr lang="it-IT" sz="1100" dirty="0"/>
          </a:p>
        </p:txBody>
      </p:sp>
      <p:sp>
        <p:nvSpPr>
          <p:cNvPr id="44" name="Rettangolo 43"/>
          <p:cNvSpPr/>
          <p:nvPr/>
        </p:nvSpPr>
        <p:spPr>
          <a:xfrm>
            <a:off x="1264807" y="7486499"/>
            <a:ext cx="901923" cy="19709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/>
              <a:t>Servizio  Bilancio Ragioneria</a:t>
            </a:r>
          </a:p>
          <a:p>
            <a:pPr algn="ctr"/>
            <a:r>
              <a:rPr lang="it-IT" sz="1200" b="1" dirty="0"/>
              <a:t>e Contabilità</a:t>
            </a:r>
          </a:p>
        </p:txBody>
      </p:sp>
      <p:sp>
        <p:nvSpPr>
          <p:cNvPr id="45" name="Rettangolo 44"/>
          <p:cNvSpPr/>
          <p:nvPr/>
        </p:nvSpPr>
        <p:spPr>
          <a:xfrm>
            <a:off x="2290073" y="7466660"/>
            <a:ext cx="1008112" cy="2016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50" b="1" dirty="0"/>
              <a:t>Servizio Controllo di Gestione – Partecipate </a:t>
            </a:r>
          </a:p>
          <a:p>
            <a:pPr algn="ctr"/>
            <a:r>
              <a:rPr lang="it-IT" sz="1150" b="1" dirty="0"/>
              <a:t>Nucleo di Valutazione</a:t>
            </a:r>
          </a:p>
          <a:p>
            <a:pPr algn="ctr"/>
            <a:r>
              <a:rPr lang="it-IT" sz="1150" b="1" dirty="0"/>
              <a:t>Assicurazioni Gestione amministrativa risorse patrimoniali</a:t>
            </a:r>
          </a:p>
        </p:txBody>
      </p:sp>
      <p:sp>
        <p:nvSpPr>
          <p:cNvPr id="46" name="Rettangolo 45"/>
          <p:cNvSpPr/>
          <p:nvPr/>
        </p:nvSpPr>
        <p:spPr>
          <a:xfrm>
            <a:off x="3422149" y="7452264"/>
            <a:ext cx="854352" cy="20313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300" b="1" dirty="0"/>
              <a:t>Servizio</a:t>
            </a:r>
          </a:p>
          <a:p>
            <a:pPr algn="ctr"/>
            <a:r>
              <a:rPr lang="it-IT" sz="1300" b="1" dirty="0"/>
              <a:t>CED</a:t>
            </a:r>
          </a:p>
          <a:p>
            <a:pPr algn="ctr"/>
            <a:r>
              <a:rPr lang="it-IT" sz="1100" b="1" dirty="0"/>
              <a:t>Transizione </a:t>
            </a:r>
          </a:p>
          <a:p>
            <a:pPr algn="ctr"/>
            <a:r>
              <a:rPr lang="it-IT" sz="1300" b="1" dirty="0"/>
              <a:t>digitale </a:t>
            </a:r>
          </a:p>
          <a:p>
            <a:pPr algn="ctr"/>
            <a:r>
              <a:rPr lang="it-IT" sz="1300" b="1" dirty="0"/>
              <a:t>e </a:t>
            </a:r>
          </a:p>
          <a:p>
            <a:pPr algn="ctr"/>
            <a:r>
              <a:rPr lang="it-IT" sz="1300" b="1" dirty="0"/>
              <a:t>Statistica</a:t>
            </a:r>
          </a:p>
          <a:p>
            <a:pPr algn="ctr"/>
            <a:endParaRPr lang="it-IT" sz="1300" b="1" dirty="0"/>
          </a:p>
        </p:txBody>
      </p:sp>
      <p:sp>
        <p:nvSpPr>
          <p:cNvPr id="48" name="Rettangolo 47"/>
          <p:cNvSpPr/>
          <p:nvPr/>
        </p:nvSpPr>
        <p:spPr>
          <a:xfrm>
            <a:off x="4382942" y="7440540"/>
            <a:ext cx="914400" cy="20313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300" b="1" dirty="0"/>
              <a:t>Servizio Edilizia  privata - Controllo del territorio</a:t>
            </a:r>
          </a:p>
        </p:txBody>
      </p:sp>
      <p:sp>
        <p:nvSpPr>
          <p:cNvPr id="49" name="Rettangolo 48"/>
          <p:cNvSpPr/>
          <p:nvPr/>
        </p:nvSpPr>
        <p:spPr>
          <a:xfrm>
            <a:off x="7140446" y="7426424"/>
            <a:ext cx="1030814" cy="20952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/>
              <a:t>Servizio Edilizia Pubblica – Manutenzione straordinaria patrimonio – stadi ed impianti sportivi</a:t>
            </a:r>
          </a:p>
          <a:p>
            <a:pPr algn="ctr"/>
            <a:endParaRPr lang="it-IT" sz="1300" b="1" dirty="0"/>
          </a:p>
        </p:txBody>
      </p:sp>
      <p:sp>
        <p:nvSpPr>
          <p:cNvPr id="54" name="Rettangolo 53"/>
          <p:cNvSpPr/>
          <p:nvPr/>
        </p:nvSpPr>
        <p:spPr>
          <a:xfrm>
            <a:off x="9551630" y="7390391"/>
            <a:ext cx="1152119" cy="2135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300" b="1" dirty="0"/>
              <a:t> </a:t>
            </a:r>
            <a:r>
              <a:rPr lang="it-IT" sz="1100" b="1" dirty="0"/>
              <a:t>Servizio </a:t>
            </a:r>
            <a:r>
              <a:rPr lang="it-IT" sz="1100" b="1" dirty="0">
                <a:latin typeface="Calibri" pitchFamily="34" charset="0"/>
              </a:rPr>
              <a:t>Segreteria e</a:t>
            </a:r>
          </a:p>
          <a:p>
            <a:pPr algn="ctr"/>
            <a:r>
              <a:rPr lang="it-IT" sz="1100" b="1" dirty="0">
                <a:latin typeface="Calibri" pitchFamily="34" charset="0"/>
              </a:rPr>
              <a:t> Affari Generali </a:t>
            </a:r>
            <a:r>
              <a:rPr lang="it-IT" sz="1000" b="1" dirty="0">
                <a:latin typeface="Calibri" pitchFamily="34" charset="0"/>
              </a:rPr>
              <a:t>e giuridici  – Protocollo –</a:t>
            </a:r>
            <a:r>
              <a:rPr lang="it-IT" sz="1000" b="1" dirty="0"/>
              <a:t>Cultura- Biblioteche – Archivi Storici – Promozione del territorio – Attività del portavoce nei rapporti di carattere politico – istituzionale </a:t>
            </a:r>
          </a:p>
          <a:p>
            <a:pPr algn="ctr"/>
            <a:endParaRPr lang="it-IT" sz="1100" b="1" dirty="0">
              <a:latin typeface="Calibri" pitchFamily="34" charset="0"/>
            </a:endParaRPr>
          </a:p>
        </p:txBody>
      </p:sp>
      <p:sp>
        <p:nvSpPr>
          <p:cNvPr id="55" name="Rettangolo 54"/>
          <p:cNvSpPr/>
          <p:nvPr/>
        </p:nvSpPr>
        <p:spPr>
          <a:xfrm>
            <a:off x="10805497" y="7376594"/>
            <a:ext cx="864094" cy="21717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/>
              <a:t>Servizio personale </a:t>
            </a:r>
          </a:p>
          <a:p>
            <a:pPr algn="ctr"/>
            <a:r>
              <a:rPr lang="it-IT" sz="1200" b="1" dirty="0"/>
              <a:t>ed organizzazione</a:t>
            </a:r>
          </a:p>
        </p:txBody>
      </p:sp>
      <p:cxnSp>
        <p:nvCxnSpPr>
          <p:cNvPr id="124" name="Connettore 2 123"/>
          <p:cNvCxnSpPr/>
          <p:nvPr/>
        </p:nvCxnSpPr>
        <p:spPr>
          <a:xfrm>
            <a:off x="1648272" y="6744816"/>
            <a:ext cx="0" cy="576064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1 128"/>
          <p:cNvCxnSpPr/>
          <p:nvPr/>
        </p:nvCxnSpPr>
        <p:spPr>
          <a:xfrm>
            <a:off x="640160" y="7320880"/>
            <a:ext cx="3240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/>
          <p:nvPr/>
        </p:nvCxnSpPr>
        <p:spPr>
          <a:xfrm>
            <a:off x="7408912" y="559268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ttangolo 63"/>
          <p:cNvSpPr/>
          <p:nvPr/>
        </p:nvSpPr>
        <p:spPr>
          <a:xfrm>
            <a:off x="6710903" y="5772708"/>
            <a:ext cx="230425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b="1" dirty="0">
                <a:latin typeface="+mj-lt"/>
              </a:rPr>
              <a:t>3° Settore</a:t>
            </a:r>
          </a:p>
          <a:p>
            <a:pPr algn="ctr"/>
            <a:r>
              <a:rPr lang="it-IT" sz="1500" b="1" dirty="0">
                <a:latin typeface="+mj-lt"/>
              </a:rPr>
              <a:t>Lavori Pubblici - Ambiente</a:t>
            </a:r>
          </a:p>
        </p:txBody>
      </p:sp>
      <p:cxnSp>
        <p:nvCxnSpPr>
          <p:cNvPr id="118" name="Connettore 1 117"/>
          <p:cNvCxnSpPr/>
          <p:nvPr/>
        </p:nvCxnSpPr>
        <p:spPr>
          <a:xfrm>
            <a:off x="1648272" y="729652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1 120"/>
          <p:cNvCxnSpPr>
            <a:cxnSpLocks/>
          </p:cNvCxnSpPr>
          <p:nvPr/>
        </p:nvCxnSpPr>
        <p:spPr>
          <a:xfrm>
            <a:off x="2794129" y="7336071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1 126"/>
          <p:cNvCxnSpPr/>
          <p:nvPr/>
        </p:nvCxnSpPr>
        <p:spPr>
          <a:xfrm>
            <a:off x="3849325" y="734425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1 137"/>
          <p:cNvCxnSpPr/>
          <p:nvPr/>
        </p:nvCxnSpPr>
        <p:spPr>
          <a:xfrm>
            <a:off x="640160" y="732088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1 154"/>
          <p:cNvCxnSpPr/>
          <p:nvPr/>
        </p:nvCxnSpPr>
        <p:spPr>
          <a:xfrm>
            <a:off x="11873408" y="3619669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1 179"/>
          <p:cNvCxnSpPr/>
          <p:nvPr/>
        </p:nvCxnSpPr>
        <p:spPr>
          <a:xfrm flipH="1">
            <a:off x="11945416" y="2784376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1 181"/>
          <p:cNvCxnSpPr/>
          <p:nvPr/>
        </p:nvCxnSpPr>
        <p:spPr>
          <a:xfrm flipV="1">
            <a:off x="11945416" y="2568352"/>
            <a:ext cx="0" cy="216024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ttangolo 71">
            <a:extLst>
              <a:ext uri="{FF2B5EF4-FFF2-40B4-BE49-F238E27FC236}">
                <a16:creationId xmlns:a16="http://schemas.microsoft.com/office/drawing/2014/main" id="{EEC007D5-7328-4C80-99E2-C787352A0CDE}"/>
              </a:ext>
            </a:extLst>
          </p:cNvPr>
          <p:cNvSpPr/>
          <p:nvPr/>
        </p:nvSpPr>
        <p:spPr>
          <a:xfrm>
            <a:off x="5391306" y="7428892"/>
            <a:ext cx="732355" cy="20649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/>
              <a:t>Servizio Urbanistica</a:t>
            </a:r>
          </a:p>
        </p:txBody>
      </p:sp>
      <p:sp>
        <p:nvSpPr>
          <p:cNvPr id="77" name="Rettangolo 76">
            <a:extLst>
              <a:ext uri="{FF2B5EF4-FFF2-40B4-BE49-F238E27FC236}">
                <a16:creationId xmlns:a16="http://schemas.microsoft.com/office/drawing/2014/main" id="{46DA4AFE-850F-4A79-A481-5F317E401997}"/>
              </a:ext>
            </a:extLst>
          </p:cNvPr>
          <p:cNvSpPr/>
          <p:nvPr/>
        </p:nvSpPr>
        <p:spPr>
          <a:xfrm>
            <a:off x="6207503" y="7428758"/>
            <a:ext cx="851768" cy="20430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/>
              <a:t>Servizio Sviluppo economico - SUAP</a:t>
            </a:r>
          </a:p>
          <a:p>
            <a:pPr algn="ctr"/>
            <a:r>
              <a:rPr lang="it-IT" sz="1200" b="1" dirty="0"/>
              <a:t>Sportello Unico Attività Produttive</a:t>
            </a:r>
          </a:p>
        </p:txBody>
      </p: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CF18FC8D-6FC2-4B14-9E3B-CDE8437A4621}"/>
              </a:ext>
            </a:extLst>
          </p:cNvPr>
          <p:cNvCxnSpPr>
            <a:cxnSpLocks/>
          </p:cNvCxnSpPr>
          <p:nvPr/>
        </p:nvCxnSpPr>
        <p:spPr>
          <a:xfrm flipV="1">
            <a:off x="4785428" y="7273515"/>
            <a:ext cx="1847959" cy="5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EED4F912-E838-455C-97FD-5637580C71A5}"/>
              </a:ext>
            </a:extLst>
          </p:cNvPr>
          <p:cNvCxnSpPr/>
          <p:nvPr/>
        </p:nvCxnSpPr>
        <p:spPr>
          <a:xfrm flipV="1">
            <a:off x="5680720" y="659099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8AC5191E-5863-4669-992C-DF5D934C63B2}"/>
              </a:ext>
            </a:extLst>
          </p:cNvPr>
          <p:cNvCxnSpPr/>
          <p:nvPr/>
        </p:nvCxnSpPr>
        <p:spPr>
          <a:xfrm>
            <a:off x="4785428" y="732088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C2571A4B-F04B-4C79-B6D2-CDCE0FEE058C}"/>
              </a:ext>
            </a:extLst>
          </p:cNvPr>
          <p:cNvCxnSpPr>
            <a:cxnSpLocks/>
          </p:cNvCxnSpPr>
          <p:nvPr/>
        </p:nvCxnSpPr>
        <p:spPr>
          <a:xfrm>
            <a:off x="5757483" y="7288529"/>
            <a:ext cx="0" cy="4420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83A1B832-D81E-4F79-8068-41C2DBE06673}"/>
              </a:ext>
            </a:extLst>
          </p:cNvPr>
          <p:cNvCxnSpPr/>
          <p:nvPr/>
        </p:nvCxnSpPr>
        <p:spPr>
          <a:xfrm>
            <a:off x="6633387" y="7282065"/>
            <a:ext cx="0" cy="396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ttangolo 106">
            <a:extLst>
              <a:ext uri="{FF2B5EF4-FFF2-40B4-BE49-F238E27FC236}">
                <a16:creationId xmlns:a16="http://schemas.microsoft.com/office/drawing/2014/main" id="{833ECE82-0281-4A91-9533-8B921518650F}"/>
              </a:ext>
            </a:extLst>
          </p:cNvPr>
          <p:cNvSpPr/>
          <p:nvPr/>
        </p:nvSpPr>
        <p:spPr>
          <a:xfrm>
            <a:off x="8273008" y="7396130"/>
            <a:ext cx="1152119" cy="2115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/>
              <a:t>Servizio Infrastrutture e mobilità – Ambiente e valutazioni ambientali -</a:t>
            </a:r>
          </a:p>
          <a:p>
            <a:pPr algn="ctr"/>
            <a:r>
              <a:rPr lang="it-IT" sz="1200" b="1" dirty="0"/>
              <a:t>Protezione civile - servizi all’utenza</a:t>
            </a:r>
          </a:p>
          <a:p>
            <a:pPr algn="ctr"/>
            <a:endParaRPr lang="it-IT" sz="1300" b="1" dirty="0"/>
          </a:p>
        </p:txBody>
      </p: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EDA86D61-F40D-4AC9-B833-3BFEE9BF6C35}"/>
              </a:ext>
            </a:extLst>
          </p:cNvPr>
          <p:cNvCxnSpPr>
            <a:cxnSpLocks/>
          </p:cNvCxnSpPr>
          <p:nvPr/>
        </p:nvCxnSpPr>
        <p:spPr>
          <a:xfrm>
            <a:off x="7964591" y="6810295"/>
            <a:ext cx="0" cy="412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282A0DB0-BDFD-466F-B81A-EDB211457C1B}"/>
              </a:ext>
            </a:extLst>
          </p:cNvPr>
          <p:cNvCxnSpPr/>
          <p:nvPr/>
        </p:nvCxnSpPr>
        <p:spPr>
          <a:xfrm>
            <a:off x="7364915" y="7215009"/>
            <a:ext cx="14993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2C47BC8B-49CA-4F63-A1EF-58B71E5ED69F}"/>
              </a:ext>
            </a:extLst>
          </p:cNvPr>
          <p:cNvCxnSpPr/>
          <p:nvPr/>
        </p:nvCxnSpPr>
        <p:spPr>
          <a:xfrm>
            <a:off x="7367187" y="7210057"/>
            <a:ext cx="0" cy="3268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0B96599C-78A6-4436-95B3-8D75005ADDAB}"/>
              </a:ext>
            </a:extLst>
          </p:cNvPr>
          <p:cNvCxnSpPr/>
          <p:nvPr/>
        </p:nvCxnSpPr>
        <p:spPr>
          <a:xfrm>
            <a:off x="11003407" y="562869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51ECBCA7-9E60-4E69-992C-628FB014C915}"/>
              </a:ext>
            </a:extLst>
          </p:cNvPr>
          <p:cNvCxnSpPr>
            <a:cxnSpLocks/>
          </p:cNvCxnSpPr>
          <p:nvPr/>
        </p:nvCxnSpPr>
        <p:spPr>
          <a:xfrm>
            <a:off x="8855343" y="7216456"/>
            <a:ext cx="1" cy="1601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diritto 114">
            <a:extLst>
              <a:ext uri="{FF2B5EF4-FFF2-40B4-BE49-F238E27FC236}">
                <a16:creationId xmlns:a16="http://schemas.microsoft.com/office/drawing/2014/main" id="{E60BFDC4-A1FB-4128-B76A-C04ACDD3A42A}"/>
              </a:ext>
            </a:extLst>
          </p:cNvPr>
          <p:cNvCxnSpPr>
            <a:cxnSpLocks/>
          </p:cNvCxnSpPr>
          <p:nvPr/>
        </p:nvCxnSpPr>
        <p:spPr>
          <a:xfrm flipH="1">
            <a:off x="11055448" y="6816824"/>
            <a:ext cx="8384" cy="3764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FA1EACF1-D9ED-4B4E-AE2E-3E3553B10931}"/>
              </a:ext>
            </a:extLst>
          </p:cNvPr>
          <p:cNvCxnSpPr>
            <a:cxnSpLocks/>
          </p:cNvCxnSpPr>
          <p:nvPr/>
        </p:nvCxnSpPr>
        <p:spPr>
          <a:xfrm>
            <a:off x="10187123" y="7201964"/>
            <a:ext cx="19743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EA33444A-035D-423E-A692-9B75F2412DAF}"/>
              </a:ext>
            </a:extLst>
          </p:cNvPr>
          <p:cNvCxnSpPr/>
          <p:nvPr/>
        </p:nvCxnSpPr>
        <p:spPr>
          <a:xfrm>
            <a:off x="10187123" y="7193259"/>
            <a:ext cx="0" cy="3326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A9D0137B-4923-404B-9CD1-A828E98F84D1}"/>
              </a:ext>
            </a:extLst>
          </p:cNvPr>
          <p:cNvCxnSpPr/>
          <p:nvPr/>
        </p:nvCxnSpPr>
        <p:spPr>
          <a:xfrm>
            <a:off x="11153328" y="7229464"/>
            <a:ext cx="0" cy="5012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Rettangolo 140">
            <a:extLst>
              <a:ext uri="{FF2B5EF4-FFF2-40B4-BE49-F238E27FC236}">
                <a16:creationId xmlns:a16="http://schemas.microsoft.com/office/drawing/2014/main" id="{343E4B00-2A0B-4F45-AF86-0BD34A002570}"/>
              </a:ext>
            </a:extLst>
          </p:cNvPr>
          <p:cNvSpPr/>
          <p:nvPr/>
        </p:nvSpPr>
        <p:spPr>
          <a:xfrm>
            <a:off x="1195004" y="2890861"/>
            <a:ext cx="2761532" cy="8095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300" b="1" dirty="0"/>
              <a:t>U.O.A.</a:t>
            </a:r>
          </a:p>
          <a:p>
            <a:pPr algn="ctr"/>
            <a:r>
              <a:rPr lang="it-IT" sz="1300" b="1" dirty="0"/>
              <a:t>Coordinamento  - Predisposizione e controllo delle procedure di gara</a:t>
            </a:r>
          </a:p>
        </p:txBody>
      </p: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397B3645-8F56-479A-85BC-5660F22BBB1C}"/>
              </a:ext>
            </a:extLst>
          </p:cNvPr>
          <p:cNvCxnSpPr/>
          <p:nvPr/>
        </p:nvCxnSpPr>
        <p:spPr>
          <a:xfrm flipH="1">
            <a:off x="2859795" y="2460341"/>
            <a:ext cx="26001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2 138">
            <a:extLst>
              <a:ext uri="{FF2B5EF4-FFF2-40B4-BE49-F238E27FC236}">
                <a16:creationId xmlns:a16="http://schemas.microsoft.com/office/drawing/2014/main" id="{B76E2796-9A66-42C2-9DAC-8EBEAB92911D}"/>
              </a:ext>
            </a:extLst>
          </p:cNvPr>
          <p:cNvCxnSpPr/>
          <p:nvPr/>
        </p:nvCxnSpPr>
        <p:spPr>
          <a:xfrm>
            <a:off x="2859795" y="2460341"/>
            <a:ext cx="0" cy="430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Rettangolo 158">
            <a:extLst>
              <a:ext uri="{FF2B5EF4-FFF2-40B4-BE49-F238E27FC236}">
                <a16:creationId xmlns:a16="http://schemas.microsoft.com/office/drawing/2014/main" id="{74370B2E-5C20-44AF-94B5-D7C89C1BD980}"/>
              </a:ext>
            </a:extLst>
          </p:cNvPr>
          <p:cNvSpPr/>
          <p:nvPr/>
        </p:nvSpPr>
        <p:spPr>
          <a:xfrm>
            <a:off x="9017354" y="4235781"/>
            <a:ext cx="2761525" cy="1037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/>
              <a:t>U.O.A.</a:t>
            </a:r>
          </a:p>
          <a:p>
            <a:pPr algn="ctr"/>
            <a:r>
              <a:rPr lang="it-IT" sz="1300" b="1" dirty="0"/>
              <a:t>Politiche Sociali-Educazione – Istruzione – Formazione – Trasporti Scolastici  e altri servizi scolastici – Casa - Sport Gemellaggi- </a:t>
            </a:r>
          </a:p>
        </p:txBody>
      </p: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0A5C23FE-4E32-47E7-98C3-A50DB9B77D74}"/>
              </a:ext>
            </a:extLst>
          </p:cNvPr>
          <p:cNvCxnSpPr/>
          <p:nvPr/>
        </p:nvCxnSpPr>
        <p:spPr>
          <a:xfrm flipV="1">
            <a:off x="12377464" y="2784376"/>
            <a:ext cx="0" cy="8352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0845FD4F-6F24-46C2-A6FD-05B7CF929B61}"/>
              </a:ext>
            </a:extLst>
          </p:cNvPr>
          <p:cNvCxnSpPr/>
          <p:nvPr/>
        </p:nvCxnSpPr>
        <p:spPr>
          <a:xfrm>
            <a:off x="11945416" y="395090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D2EFD535-D15E-4F64-AE7F-D4213F6C239D}"/>
              </a:ext>
            </a:extLst>
          </p:cNvPr>
          <p:cNvCxnSpPr/>
          <p:nvPr/>
        </p:nvCxnSpPr>
        <p:spPr>
          <a:xfrm>
            <a:off x="11945416" y="3950906"/>
            <a:ext cx="0" cy="849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2 161">
            <a:extLst>
              <a:ext uri="{FF2B5EF4-FFF2-40B4-BE49-F238E27FC236}">
                <a16:creationId xmlns:a16="http://schemas.microsoft.com/office/drawing/2014/main" id="{CEC51991-26B5-4C9C-95CC-67B6A00054EC}"/>
              </a:ext>
            </a:extLst>
          </p:cNvPr>
          <p:cNvCxnSpPr>
            <a:cxnSpLocks/>
          </p:cNvCxnSpPr>
          <p:nvPr/>
        </p:nvCxnSpPr>
        <p:spPr>
          <a:xfrm flipH="1">
            <a:off x="11765396" y="4800600"/>
            <a:ext cx="1800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10">
            <a:extLst>
              <a:ext uri="{FF2B5EF4-FFF2-40B4-BE49-F238E27FC236}">
                <a16:creationId xmlns:a16="http://schemas.microsoft.com/office/drawing/2014/main" id="{9B2690A7-1285-AB19-102C-587D771E2AA3}"/>
              </a:ext>
            </a:extLst>
          </p:cNvPr>
          <p:cNvSpPr/>
          <p:nvPr/>
        </p:nvSpPr>
        <p:spPr>
          <a:xfrm>
            <a:off x="11765395" y="7344252"/>
            <a:ext cx="939177" cy="2194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/>
              <a:t>Servizio URP- Servizi delegati dello stato – </a:t>
            </a:r>
            <a:r>
              <a:rPr lang="it-IT" sz="1100" b="1" dirty="0">
                <a:latin typeface="Calibri" pitchFamily="34" charset="0"/>
              </a:rPr>
              <a:t>Attività di informazione e comunicazione dell’Ufficio «</a:t>
            </a:r>
            <a:r>
              <a:rPr lang="it-IT" sz="1100" b="1" dirty="0" err="1">
                <a:latin typeface="Calibri" pitchFamily="34" charset="0"/>
              </a:rPr>
              <a:t>Incomune</a:t>
            </a:r>
            <a:r>
              <a:rPr lang="it-IT" sz="1100" b="1" dirty="0">
                <a:latin typeface="Calibri" pitchFamily="34" charset="0"/>
              </a:rPr>
              <a:t>»</a:t>
            </a:r>
          </a:p>
          <a:p>
            <a:pPr algn="ctr"/>
            <a:r>
              <a:rPr lang="it-IT" sz="1100" b="1" dirty="0">
                <a:latin typeface="Calibri" pitchFamily="34" charset="0"/>
              </a:rPr>
              <a:t>– </a:t>
            </a:r>
            <a:endParaRPr lang="it-IT" sz="1100" b="1" dirty="0"/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EF874DE8-2931-65D9-4A78-FCF61E7216F4}"/>
              </a:ext>
            </a:extLst>
          </p:cNvPr>
          <p:cNvCxnSpPr>
            <a:cxnSpLocks/>
            <a:stCxn id="11" idx="0"/>
            <a:endCxn id="11" idx="0"/>
          </p:cNvCxnSpPr>
          <p:nvPr/>
        </p:nvCxnSpPr>
        <p:spPr>
          <a:xfrm>
            <a:off x="12234984" y="73442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020AA29D-6351-80DB-0D87-00B3D9E69376}"/>
              </a:ext>
            </a:extLst>
          </p:cNvPr>
          <p:cNvCxnSpPr/>
          <p:nvPr/>
        </p:nvCxnSpPr>
        <p:spPr>
          <a:xfrm>
            <a:off x="12161440" y="7201964"/>
            <a:ext cx="0" cy="6949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Personalizzato 1">
      <a:dk1>
        <a:sysClr val="windowText" lastClr="000000"/>
      </a:dk1>
      <a:lt1>
        <a:sysClr val="window" lastClr="FFFFFF"/>
      </a:lt1>
      <a:dk2>
        <a:srgbClr val="04617B"/>
      </a:dk2>
      <a:lt2>
        <a:srgbClr val="D8D8D8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</TotalTime>
  <Words>246</Words>
  <Application>Microsoft Office PowerPoint</Application>
  <PresentationFormat>Formato A3 (297x420 mm)</PresentationFormat>
  <Paragraphs>47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ORGANIGRAMMA COMUNE DI MONTEVARCHI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ORGANIGRAMMA AZIENDALE</dc:title>
  <dc:creator>CucciattiF</dc:creator>
  <cp:lastModifiedBy>personale</cp:lastModifiedBy>
  <cp:revision>39</cp:revision>
  <dcterms:created xsi:type="dcterms:W3CDTF">2017-01-11T07:25:20Z</dcterms:created>
  <dcterms:modified xsi:type="dcterms:W3CDTF">2022-12-14T12:36:21Z</dcterms:modified>
</cp:coreProperties>
</file>